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Titillium Web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TitilliumWeb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TitilliumWeb-italic.fntdata"/><Relationship Id="rId10" Type="http://schemas.openxmlformats.org/officeDocument/2006/relationships/slide" Target="slides/slide6.xml"/><Relationship Id="rId54" Type="http://schemas.openxmlformats.org/officeDocument/2006/relationships/font" Target="fonts/TitilliumWeb-bold.fntdata"/><Relationship Id="rId13" Type="http://schemas.openxmlformats.org/officeDocument/2006/relationships/slide" Target="slides/slide9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56" Type="http://schemas.openxmlformats.org/officeDocument/2006/relationships/font" Target="fonts/TitilliumWeb-bold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27272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SzPct val="127272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SzPct val="127272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SzPct val="127272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SzPct val="127272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SzPct val="127272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SzPct val="127272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SzPct val="127272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SzPct val="127272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462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462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None/>
              <a:defRPr b="1" i="0" sz="48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pic>
        <p:nvPicPr>
          <p:cNvPr descr="download.png"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8100" y="357499"/>
            <a:ext cx="2858575" cy="95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1430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14300" lvl="2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4300" lvl="3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14300" lvl="4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" lvl="5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14300" lvl="6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4300" lvl="7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4300" lvl="8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 background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25" name="Shape 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" type="body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1430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14300" lvl="2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4300" lvl="3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14300" lvl="4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" lvl="5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14300" lvl="6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4300" lvl="7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4300" lvl="8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29" name="Shape 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1430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14300" lvl="2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4300" lvl="3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14300" lvl="4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" lvl="5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14300" lvl="6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4300" lvl="7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4300" lvl="8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x="762000" y="2851325"/>
            <a:ext cx="7967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a </a:t>
            </a:r>
            <a:r>
              <a:rPr lang="en-US" sz="3600"/>
              <a:t>S</a:t>
            </a:r>
            <a:r>
              <a:rPr b="1" i="0" lang="en-US" sz="3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hiny </a:t>
            </a:r>
            <a:r>
              <a:rPr lang="en-US" sz="3600"/>
              <a:t>A</a:t>
            </a:r>
            <a:r>
              <a:rPr b="1" i="0" lang="en-US" sz="3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pp</a:t>
            </a:r>
          </a:p>
        </p:txBody>
      </p:sp>
      <p:sp>
        <p:nvSpPr>
          <p:cNvPr id="35" name="Shape 35"/>
          <p:cNvSpPr txBox="1"/>
          <p:nvPr>
            <p:ph type="ctrTitle"/>
          </p:nvPr>
        </p:nvSpPr>
        <p:spPr>
          <a:xfrm>
            <a:off x="762000" y="4358700"/>
            <a:ext cx="277368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85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25000"/>
              <a:buFont typeface="Helvetica Neue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22th November 2017</a:t>
            </a:r>
          </a:p>
        </p:txBody>
      </p:sp>
      <p:pic>
        <p:nvPicPr>
          <p:cNvPr descr="13-twitter-logo-vector-png-free-cliparts-that-you-can-download-to-you-Km878c-clipart.png" id="36" name="Shape 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476" y="129900"/>
            <a:ext cx="334071" cy="33407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>
            <p:ph type="ctrTitle"/>
          </p:nvPr>
        </p:nvSpPr>
        <p:spPr>
          <a:xfrm>
            <a:off x="498175" y="51863"/>
            <a:ext cx="1623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4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Helvetica Neue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@RLadiesAU</a:t>
            </a:r>
          </a:p>
        </p:txBody>
      </p:sp>
      <p:sp>
        <p:nvSpPr>
          <p:cNvPr id="38" name="Shape 38"/>
          <p:cNvSpPr/>
          <p:nvPr/>
        </p:nvSpPr>
        <p:spPr>
          <a:xfrm>
            <a:off x="6444208" y="4011125"/>
            <a:ext cx="2164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Marie Trussart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</a:rPr>
              <a:t>Soroor Zadeh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2100"/>
          </a:p>
        </p:txBody>
      </p:sp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125" y="1450675"/>
            <a:ext cx="1402900" cy="15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754649" y="336986"/>
            <a:ext cx="7878363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THE USER INTERFACE: WHAT YOU WANT TO DISPLAY</a:t>
            </a:r>
          </a:p>
        </p:txBody>
      </p:sp>
      <p:pic>
        <p:nvPicPr>
          <p:cNvPr id="98" name="Shape 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811" y="1331259"/>
            <a:ext cx="4041799" cy="362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768096" y="385124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What is the structure of a Shiny app?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768096" y="1509836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Interface (UI) </a:t>
            </a: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defines the </a:t>
            </a:r>
            <a:r>
              <a:rPr b="1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appearance</a:t>
            </a: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app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Lists input and output and where they will appear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NOT CONTAIN R-ANALYSIS CODE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definition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defines the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functionality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app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contains the code of the R analysis scripts to produce the results that will be output!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754649" y="336986"/>
            <a:ext cx="7878363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THE SERVER: HOW TO DISPLAY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824" y="1461698"/>
            <a:ext cx="6812889" cy="32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768096" y="385124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What is the structure of a S</a:t>
            </a: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hi</a:t>
            </a: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ny app?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768096" y="1275606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Interface (UI) </a:t>
            </a: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defines the </a:t>
            </a:r>
            <a:r>
              <a:rPr b="1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appearance</a:t>
            </a: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app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Lists input and output and where they will appear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NOT CONTAIN R-ANALYSIS CODE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</a:t>
            </a: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definition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defines the </a:t>
            </a:r>
            <a:r>
              <a:rPr b="1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functionality</a:t>
            </a: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app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contains the code of the R analysis scripts to produce the results that will be output!</a:t>
            </a: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call to the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shinyApp function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754649" y="336986"/>
            <a:ext cx="7878363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all to the shiny app function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9531" y="2232213"/>
            <a:ext cx="4820932" cy="1048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844424" y="422500"/>
            <a:ext cx="5959823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How to run a Shiny app?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353" y="1563624"/>
            <a:ext cx="6209976" cy="344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6426926" y="1763486"/>
            <a:ext cx="920932" cy="352697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6675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44424" y="422500"/>
            <a:ext cx="747199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How to create a Shiny app?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597" y="1482660"/>
            <a:ext cx="4750815" cy="345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44424" y="422500"/>
            <a:ext cx="75439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First exercise: </a:t>
            </a: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reate your own app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583975" y="1279900"/>
            <a:ext cx="8064896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Modify the application to plot the distribution of Rladies Melbourne members attendance: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title of the panel to: " R-ladies members attendance to events”.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maximum number of bins to 16.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default bin value to 8.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 different dataset to plot the distribution Members attendance to Meetups (file to load is: Members_attendance.txt)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color of the histogram to blue and border to lightblue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844424" y="422500"/>
            <a:ext cx="682391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First exercise: Create your own app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565" y="1691003"/>
            <a:ext cx="4909320" cy="329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844424" y="422500"/>
            <a:ext cx="75439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First exercise: Create your own app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83975" y="1279900"/>
            <a:ext cx="8064896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Modify the application to plot the distribution of Rladies Melbourne members attendance: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title of the panel to: " R-ladies members attendance to events”.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maximum number of bins to 16.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default bin value to 8.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 different dataset to plot the distribution Members attendance to Meetups (file to load is: Members_attendance.txt)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color of the histogram to blue and border to lightblue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4294967295" type="ctrTitle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b="1" i="0" lang="en-US" sz="9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Hello!</a:t>
            </a:r>
          </a:p>
        </p:txBody>
      </p:sp>
      <p:sp>
        <p:nvSpPr>
          <p:cNvPr id="45" name="Shape 45"/>
          <p:cNvSpPr txBox="1"/>
          <p:nvPr>
            <p:ph idx="4294967295" type="subTitle"/>
          </p:nvPr>
        </p:nvSpPr>
        <p:spPr>
          <a:xfrm>
            <a:off x="2361749" y="2522525"/>
            <a:ext cx="516258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</a:t>
            </a:r>
            <a:r>
              <a:rPr lang="en-US" sz="3600"/>
              <a:t>Marie Trussart</a:t>
            </a:r>
          </a:p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Soroor Zadeh  </a:t>
            </a:r>
          </a:p>
          <a:p>
            <a:pPr indent="-285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Welcome to Introduction to R Shiny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673" y="1597714"/>
            <a:ext cx="1437884" cy="144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194" y="3044028"/>
            <a:ext cx="1554344" cy="152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27584" y="339502"/>
            <a:ext cx="747199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Adding some text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16215" t="0"/>
          <a:stretch/>
        </p:blipFill>
        <p:spPr>
          <a:xfrm>
            <a:off x="3187514" y="1458446"/>
            <a:ext cx="5587317" cy="33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 b="0" l="0" r="30837" t="0"/>
          <a:stretch/>
        </p:blipFill>
        <p:spPr>
          <a:xfrm>
            <a:off x="233082" y="1722770"/>
            <a:ext cx="2442883" cy="32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further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98" y="90911"/>
            <a:ext cx="6190183" cy="369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0" l="0" r="0" t="11820"/>
          <a:stretch/>
        </p:blipFill>
        <p:spPr>
          <a:xfrm>
            <a:off x="2649070" y="3321424"/>
            <a:ext cx="6169553" cy="181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44424" y="422500"/>
            <a:ext cx="75439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First exercise: </a:t>
            </a: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reate your own app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583975" y="1279900"/>
            <a:ext cx="8064896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Modify the application to plot the distribution of Rladies Melbourne members attendance: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title of the panel to: " R-ladies members attendance to events”.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maximum number of bins to 16.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default bin value to 8.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 different dataset to plot the distribution Members attendance to Meetups (file to load is: Members_attendance.txt)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color of the histogram to blue and border to lightblue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some text to explain what we are plotting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Inputs in R shiny APP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768096" y="1509836"/>
            <a:ext cx="7836352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Slider input: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can specify a slide range rather than a single value.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Numeric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User can specify a numeric value.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input: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can write in a free form text box.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User can select a value from a specified list.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Checkbox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User can check a box to indicate an option.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Inputs in R shiny APP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755576" y="1351022"/>
            <a:ext cx="7836352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Slider input: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can specify a slide range rather than a single value.</a:t>
            </a:r>
          </a:p>
          <a:p>
            <a:pPr indent="-11430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app_with_slider.R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744" y="2067694"/>
            <a:ext cx="5203760" cy="27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/>
          <p:nvPr/>
        </p:nvSpPr>
        <p:spPr>
          <a:xfrm>
            <a:off x="2771800" y="2787774"/>
            <a:ext cx="3600400" cy="144016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4596165" y="3795886"/>
            <a:ext cx="695915" cy="216024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Inputs in R shiny APP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755576" y="1347614"/>
            <a:ext cx="7836352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 startAt="2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Numeric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User can specify a numeric value.	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app_with_numeric.R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6348" l="0" r="0" t="0"/>
          <a:stretch/>
        </p:blipFill>
        <p:spPr>
          <a:xfrm>
            <a:off x="2123728" y="2139702"/>
            <a:ext cx="5452902" cy="268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/>
          <p:nvPr/>
        </p:nvSpPr>
        <p:spPr>
          <a:xfrm>
            <a:off x="2555776" y="2856374"/>
            <a:ext cx="3672408" cy="147424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391980" y="3867894"/>
            <a:ext cx="695915" cy="216024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2067694"/>
            <a:ext cx="4960664" cy="289461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Inputs in R shiny APP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755576" y="1347614"/>
            <a:ext cx="7836352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 startAt="3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input: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can write in a free form text box.	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app_with_text.R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2555776" y="2856374"/>
            <a:ext cx="4479032" cy="147424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3563888" y="4216824"/>
            <a:ext cx="767923" cy="216024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Inputs in R shiny APP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755576" y="1347614"/>
            <a:ext cx="7836352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 startAt="4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User can select a value from a specified list.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app_with_select.R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2139702"/>
            <a:ext cx="4740726" cy="267673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5076056" y="3692168"/>
            <a:ext cx="695915" cy="216024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2555776" y="2856374"/>
            <a:ext cx="4176464" cy="151718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Inputs in R shiny APP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755576" y="1347614"/>
            <a:ext cx="7836352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 startAt="5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Checkbox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User can check a box to indicate an option.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app_with_checkbox.R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9270" l="0" r="0" t="0"/>
          <a:stretch/>
        </p:blipFill>
        <p:spPr>
          <a:xfrm>
            <a:off x="2075284" y="2139702"/>
            <a:ext cx="4648961" cy="261101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2555776" y="2784366"/>
            <a:ext cx="3384376" cy="219432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203848" y="4099512"/>
            <a:ext cx="1080120" cy="200430"/>
          </a:xfrm>
          <a:prstGeom prst="rect">
            <a:avLst/>
          </a:prstGeom>
          <a:noFill/>
          <a:ln cap="flat" cmpd="sng" w="254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Outputs in R shiny app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768096" y="1509836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Plot input: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 a plot (regular or ggplot2).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display R data frame or matrix into a html table.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Table input: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 R data frame or matrix into a fancy searchable html table.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display text with no formatting.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692024" y="422500"/>
            <a:ext cx="7192343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en-US" sz="2400">
                <a:solidFill>
                  <a:srgbClr val="88398A"/>
                </a:solidFill>
              </a:rPr>
              <a:t>What we will cover</a:t>
            </a:r>
            <a:r>
              <a:rPr b="1" i="0" lang="en-US" sz="24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3" name="Shape 53"/>
          <p:cNvSpPr/>
          <p:nvPr/>
        </p:nvSpPr>
        <p:spPr>
          <a:xfrm>
            <a:off x="755576" y="149163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971600" y="1641800"/>
            <a:ext cx="69129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Shiny and why using it?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Official Shiny Gallery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build a Shiny app?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exercise: Build your first Shiny app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exercise: Add some Inputs/Outputs to your app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1800"/>
              <a:t>Reactive expressions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1800"/>
              <a:t>R Shiny server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1800"/>
              <a:t>Third exercise: Add reactivity to your app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Outputs in R shiny app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768096" y="1509836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Plot input: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 a plot (regular or ggplot2).		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app_with_plot.R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2283718"/>
            <a:ext cx="4819712" cy="267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Outputs in R shiny app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768096" y="1509836"/>
            <a:ext cx="82684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 startAt="2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display R data frame or matrix into a html table.	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app_with_table.R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425" y="2266950"/>
            <a:ext cx="4802499" cy="25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Outputs in R shiny app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68096" y="1509836"/>
            <a:ext cx="7476312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 startAt="3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Table input: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 R data frame or matrix into a fancy searchable html table. 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app_with_datatable.R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4" y="2571750"/>
            <a:ext cx="4899712" cy="232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844424" y="422500"/>
            <a:ext cx="61038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Outputs in R shiny app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768096" y="1509836"/>
            <a:ext cx="7476312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 startAt="3"/>
            </a:pP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input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display text with no formatting.	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app_with_text.R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2369420"/>
            <a:ext cx="4444406" cy="2593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844424" y="422500"/>
            <a:ext cx="783203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Second exercise: Inputs and Outputs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583975" y="1279900"/>
            <a:ext cx="8064896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Modify the application: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title so that you can modify it as a text input.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a numeric input for the bin value instead of a slider.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</a:t>
            </a:r>
            <a:r>
              <a:rPr lang="en-US" sz="1600">
                <a:solidFill>
                  <a:schemeClr val="dk1"/>
                </a:solidFill>
              </a:rPr>
              <a:t>a data</a:t>
            </a: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with the file (file to load is: Members_attendance.txt)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844424" y="422500"/>
            <a:ext cx="7832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i="0" lang="en-US" sz="2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Second exercise: Inputs and Outputs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75" y="1206525"/>
            <a:ext cx="5331912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34750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25" y="1341525"/>
            <a:ext cx="3519124" cy="286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850" y="1037350"/>
            <a:ext cx="5169451" cy="346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25" y="1032700"/>
            <a:ext cx="6965376" cy="394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326100" y="240975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00" y="880800"/>
            <a:ext cx="6810451" cy="12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type="title"/>
          </p:nvPr>
        </p:nvSpPr>
        <p:spPr>
          <a:xfrm>
            <a:off x="334750" y="396575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00" y="2218228"/>
            <a:ext cx="2233226" cy="20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00" y="2437725"/>
            <a:ext cx="2358750" cy="20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6700" y="3125000"/>
            <a:ext cx="1658886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4525" y="2175381"/>
            <a:ext cx="2854976" cy="24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4525" y="2498275"/>
            <a:ext cx="3339276" cy="14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3741" y="4056750"/>
            <a:ext cx="1884034" cy="10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3034225" y="2792175"/>
            <a:ext cx="1305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100">
                <a:solidFill>
                  <a:srgbClr val="FF0000"/>
                </a:solidFill>
              </a:rPr>
              <a:t>in “ui” body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5104525" y="4379650"/>
            <a:ext cx="1365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100">
                <a:solidFill>
                  <a:srgbClr val="FF0000"/>
                </a:solidFill>
              </a:rPr>
              <a:t>in “server” body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34750" y="396575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6375"/>
            <a:ext cx="8839201" cy="1786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44424" y="422500"/>
            <a:ext cx="6535887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needed to Build Shiny APP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3568" y="1294789"/>
            <a:ext cx="7880650" cy="38673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Recent version of R (from 3.3.x but latest is recommended)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Recent version of Rstudio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R packages: </a:t>
            </a:r>
          </a:p>
          <a:p>
            <a:pPr indent="-285750" lvl="8" marL="2857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install.packages(“ggplot2”)</a:t>
            </a:r>
          </a:p>
          <a:p>
            <a:pPr indent="-285750" lvl="8" marL="2857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install.packages(“rmarkdown”)</a:t>
            </a:r>
          </a:p>
          <a:p>
            <a:pPr indent="-285750" lvl="8" marL="2857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install.packages(“shiny”)</a:t>
            </a:r>
          </a:p>
          <a:p>
            <a:pPr indent="-285750" lvl="8" marL="2857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8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1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library(“ggplot2”)</a:t>
            </a:r>
          </a:p>
          <a:p>
            <a:pPr indent="-114300" lvl="8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1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library(“rmarkdown”)</a:t>
            </a:r>
          </a:p>
          <a:p>
            <a:pPr indent="-114300" lvl="8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1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library(“shiny”)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25" y="1279900"/>
            <a:ext cx="5182793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50" y="1279900"/>
            <a:ext cx="6474661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25" y="1214000"/>
            <a:ext cx="6811273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634850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50" y="1532225"/>
            <a:ext cx="7629326" cy="9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634850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Reactive expressions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559675"/>
            <a:ext cx="7617800" cy="14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75" y="3334626"/>
            <a:ext cx="7107999" cy="3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634850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Reactive Expressions - Example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650" y="1041789"/>
            <a:ext cx="4225824" cy="3767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723801" y="1586325"/>
            <a:ext cx="7651500" cy="314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Let’s revisit Exercise 2: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P</a:t>
            </a:r>
            <a:r>
              <a:rPr lang="en-US" sz="1400"/>
              <a:t>lace </a:t>
            </a:r>
            <a:r>
              <a:rPr b="1" lang="en-US" sz="1400"/>
              <a:t>a drop-down menu</a:t>
            </a:r>
            <a:r>
              <a:rPr lang="en-US" sz="1400"/>
              <a:t> in the sidebar panel to let the user to select which datasets they want to </a:t>
            </a:r>
            <a:r>
              <a:rPr b="1" lang="en-US" sz="1400"/>
              <a:t>display</a:t>
            </a:r>
            <a:r>
              <a:rPr lang="en-US" sz="1400"/>
              <a:t> between the ‘</a:t>
            </a:r>
            <a:r>
              <a:rPr b="1" lang="en-US" sz="1400"/>
              <a:t>meetup attendance’</a:t>
            </a:r>
            <a:r>
              <a:rPr lang="en-US" sz="1400"/>
              <a:t> data and the </a:t>
            </a:r>
            <a:r>
              <a:rPr b="1" lang="en-US" sz="1400"/>
              <a:t>‘diamonds’</a:t>
            </a:r>
            <a:r>
              <a:rPr lang="en-US" sz="1400"/>
              <a:t> data as a table.</a:t>
            </a:r>
          </a:p>
          <a:p>
            <a:pPr indent="0"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n-US" sz="1400"/>
              <a:t>The table underneath the histogram should change based on the dataset selected</a:t>
            </a:r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634850" y="422500"/>
            <a:ext cx="65052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Third </a:t>
            </a: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Exercise: Reactivity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765500" y="1453525"/>
            <a:ext cx="7441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Shiny is an </a:t>
            </a:r>
            <a:r>
              <a:rPr lang="en-US"/>
              <a:t>great tool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interactive web apps from R</a:t>
            </a:r>
            <a:r>
              <a:rPr lang="en-US"/>
              <a:t> and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easy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learn</a:t>
            </a:r>
            <a:r>
              <a:rPr lang="en-US"/>
              <a:t>!</a:t>
            </a:r>
          </a:p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lang="en-US"/>
              <a:t>How to </a:t>
            </a:r>
            <a:r>
              <a:rPr b="1" lang="en-US"/>
              <a:t>build your first Shiny app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lang="en-US"/>
              <a:t>How to add differents </a:t>
            </a:r>
            <a:r>
              <a:rPr b="1" lang="en-US"/>
              <a:t>inputs/ouputs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lang="en-US"/>
              <a:t>How to add </a:t>
            </a:r>
            <a:r>
              <a:rPr b="1" lang="en-US"/>
              <a:t>reactivity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lang="en-US"/>
              <a:t>How to </a:t>
            </a:r>
            <a:r>
              <a:rPr b="1" lang="en-US"/>
              <a:t>deploy</a:t>
            </a:r>
            <a:r>
              <a:rPr lang="en-US"/>
              <a:t> your app on a </a:t>
            </a:r>
            <a:r>
              <a:rPr b="1" lang="en-US"/>
              <a:t>server</a:t>
            </a:r>
          </a:p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634850" y="422500"/>
            <a:ext cx="65052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739023" y="1472025"/>
            <a:ext cx="6092100" cy="314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rtl="0" algn="l">
              <a:spcBef>
                <a:spcPts val="0"/>
              </a:spcBef>
              <a:buNone/>
            </a:pPr>
            <a:r>
              <a:rPr b="1" lang="en-US"/>
              <a:t>Ideas and examples</a:t>
            </a:r>
            <a:r>
              <a:rPr lang="en-US"/>
              <a:t>: </a:t>
            </a:r>
            <a:r>
              <a:rPr b="1" lang="en-US">
                <a:solidFill>
                  <a:srgbClr val="88398A"/>
                </a:solidFill>
              </a:rPr>
              <a:t>https://shiny.rstudio.com/gallery/</a:t>
            </a:r>
          </a:p>
          <a:p>
            <a:pPr indent="0" lvl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rtl="0" algn="l">
              <a:spcBef>
                <a:spcPts val="0"/>
              </a:spcBef>
              <a:buNone/>
            </a:pPr>
            <a:r>
              <a:rPr b="1" lang="en-US">
                <a:solidFill>
                  <a:srgbClr val="000000"/>
                </a:solidFill>
              </a:rPr>
              <a:t>Videos tutorials:</a:t>
            </a:r>
          </a:p>
          <a:p>
            <a:pPr indent="0" lvl="0" rtl="0">
              <a:spcBef>
                <a:spcPts val="0"/>
              </a:spcBef>
              <a:buNone/>
            </a:pPr>
            <a:r>
              <a:rPr b="1" lang="en-US">
                <a:solidFill>
                  <a:srgbClr val="88398A"/>
                </a:solidFill>
              </a:rPr>
              <a:t>https://shiny.rstudio.com/tutorial/</a:t>
            </a:r>
          </a:p>
          <a:p>
            <a:pPr indent="0" lvl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rtl="0" algn="l">
              <a:spcBef>
                <a:spcPts val="0"/>
              </a:spcBef>
              <a:buNone/>
            </a:pPr>
            <a:r>
              <a:rPr b="1" lang="en-US">
                <a:solidFill>
                  <a:srgbClr val="000000"/>
                </a:solidFill>
              </a:rPr>
              <a:t>Widgets: </a:t>
            </a:r>
            <a:r>
              <a:rPr b="1" lang="en-US">
                <a:solidFill>
                  <a:srgbClr val="88398A"/>
                </a:solidFill>
              </a:rPr>
              <a:t>https://shiny.rstudio.com/gallery/widget-gallery.html</a:t>
            </a:r>
          </a:p>
          <a:p>
            <a:pPr indent="0" lvl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88398A"/>
              </a:solidFill>
            </a:endParaRPr>
          </a:p>
          <a:p>
            <a:pPr indent="0" lvl="0" rtl="0" algn="l">
              <a:spcBef>
                <a:spcPts val="0"/>
              </a:spcBef>
              <a:buNone/>
            </a:pPr>
            <a:r>
              <a:rPr b="1" lang="en-US">
                <a:solidFill>
                  <a:srgbClr val="000000"/>
                </a:solidFill>
              </a:rPr>
              <a:t>More advanced shiny tutorial next year in Rladies!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525" y="1427825"/>
            <a:ext cx="1402900" cy="15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>
            <p:ph type="title"/>
          </p:nvPr>
        </p:nvSpPr>
        <p:spPr>
          <a:xfrm>
            <a:off x="634850" y="422500"/>
            <a:ext cx="65052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Further reading material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44424" y="422500"/>
            <a:ext cx="6967935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Shiny and why using it?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23528" y="1491630"/>
            <a:ext cx="8624119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Shiny is an R package to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interactive web apps from R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can host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standalone apps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a webpage or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 them in R Markdown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It is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easy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learn and does not require knowledge of html, javascript or other web technologies.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It is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integrated in Rstudio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easy development and debugging.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written in R, it extends all R packages and R tools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 web development framework!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844424" y="422500"/>
            <a:ext cx="430363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is a shiny app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131590"/>
            <a:ext cx="7993059" cy="352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844424" y="422500"/>
            <a:ext cx="5815807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Official Shiny Gallery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68095" y="1203598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http://shiny.rstudio.com/gallery/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19111"/>
          <a:stretch/>
        </p:blipFill>
        <p:spPr>
          <a:xfrm>
            <a:off x="953860" y="1779662"/>
            <a:ext cx="7380874" cy="319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844424" y="422500"/>
            <a:ext cx="5959823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create a Shiny app?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33" y="1545322"/>
            <a:ext cx="2849828" cy="317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611" y="1887082"/>
            <a:ext cx="5257191" cy="2320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768096" y="385124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structure of a Shiny app?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768096" y="1509836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Interface (UI) 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</a:t>
            </a:r>
          </a:p>
          <a:p>
            <a:pPr indent="-11430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defines the </a:t>
            </a:r>
            <a:r>
              <a:rPr b="1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appearance</a:t>
            </a: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app</a:t>
            </a:r>
          </a:p>
          <a:p>
            <a:pPr indent="-11430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Lists input and output and where they will appear</a:t>
            </a:r>
          </a:p>
          <a:p>
            <a:pPr indent="-11430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NOT CONTAIN R-ANALYSIS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